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6"/>
  </p:notesMasterIdLst>
  <p:sldIdLst>
    <p:sldId id="426" r:id="rId2"/>
    <p:sldId id="433" r:id="rId3"/>
    <p:sldId id="473" r:id="rId4"/>
    <p:sldId id="477" r:id="rId5"/>
    <p:sldId id="476" r:id="rId6"/>
    <p:sldId id="478" r:id="rId7"/>
    <p:sldId id="429" r:id="rId8"/>
    <p:sldId id="470" r:id="rId9"/>
    <p:sldId id="471" r:id="rId10"/>
    <p:sldId id="475" r:id="rId11"/>
    <p:sldId id="479" r:id="rId12"/>
    <p:sldId id="480" r:id="rId13"/>
    <p:sldId id="481" r:id="rId14"/>
    <p:sldId id="434" r:id="rId15"/>
  </p:sldIdLst>
  <p:sldSz cx="9144000" cy="5715000" type="screen16x10"/>
  <p:notesSz cx="6858000" cy="9144000"/>
  <p:embeddedFontLst>
    <p:embeddedFont>
      <p:font typeface="Orly's Font 2" panose="020B060402020202020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57200" y="1257300"/>
            <a:ext cx="82296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Hannah brought $</a:t>
            </a:r>
            <a:r>
              <a:rPr lang="en-US" sz="2800" dirty="0" smtClean="0">
                <a:solidFill>
                  <a:schemeClr val="accent1"/>
                </a:solidFill>
              </a:rPr>
              <a:t>1 to </a:t>
            </a:r>
            <a:r>
              <a:rPr lang="en-US" sz="2800" dirty="0">
                <a:solidFill>
                  <a:schemeClr val="accent1"/>
                </a:solidFill>
              </a:rPr>
              <a:t>buy ice cream at lunch. The ice cream only costs 65¢. How much change did she get back?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2857500"/>
            <a:ext cx="2041479" cy="195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672907"/>
            <a:ext cx="2400300" cy="2653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Straight Arrow Connector 122"/>
          <p:cNvCxnSpPr/>
          <p:nvPr/>
        </p:nvCxnSpPr>
        <p:spPr bwMode="auto">
          <a:xfrm>
            <a:off x="898484" y="4012436"/>
            <a:ext cx="7394146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1181766" y="4165515"/>
            <a:ext cx="6958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0  1   2   3   4  5   6   7   8  9  10  11  12  13  14 15  16  17  18 19 20 </a:t>
            </a:r>
          </a:p>
        </p:txBody>
      </p:sp>
      <p:sp>
        <p:nvSpPr>
          <p:cNvPr id="125" name="Oval 124"/>
          <p:cNvSpPr/>
          <p:nvPr/>
        </p:nvSpPr>
        <p:spPr>
          <a:xfrm>
            <a:off x="3528951" y="3949615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127" name="Oval 126"/>
          <p:cNvSpPr/>
          <p:nvPr/>
        </p:nvSpPr>
        <p:spPr>
          <a:xfrm>
            <a:off x="7748907" y="3949615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1323736" y="3886200"/>
            <a:ext cx="6492240" cy="254171"/>
            <a:chOff x="1323736" y="3622336"/>
            <a:chExt cx="6492240" cy="254171"/>
          </a:xfrm>
        </p:grpSpPr>
        <p:cxnSp>
          <p:nvCxnSpPr>
            <p:cNvPr id="130" name="Straight Connector 129"/>
            <p:cNvCxnSpPr/>
            <p:nvPr/>
          </p:nvCxnSpPr>
          <p:spPr bwMode="auto">
            <a:xfrm>
              <a:off x="1323736" y="362403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 bwMode="auto">
            <a:xfrm>
              <a:off x="164834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 bwMode="auto">
            <a:xfrm>
              <a:off x="197296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 bwMode="auto">
            <a:xfrm>
              <a:off x="229757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 bwMode="auto">
            <a:xfrm>
              <a:off x="456985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 bwMode="auto">
            <a:xfrm>
              <a:off x="262218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 bwMode="auto">
            <a:xfrm>
              <a:off x="294679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 bwMode="auto">
            <a:xfrm>
              <a:off x="327140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 bwMode="auto">
            <a:xfrm>
              <a:off x="359602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 bwMode="auto">
            <a:xfrm>
              <a:off x="392063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 bwMode="auto">
            <a:xfrm>
              <a:off x="424524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 bwMode="auto">
            <a:xfrm>
              <a:off x="781597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 bwMode="auto">
            <a:xfrm>
              <a:off x="489446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 bwMode="auto">
            <a:xfrm>
              <a:off x="521908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 bwMode="auto">
            <a:xfrm>
              <a:off x="554369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 bwMode="auto">
            <a:xfrm>
              <a:off x="586830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 bwMode="auto">
            <a:xfrm>
              <a:off x="619291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 bwMode="auto">
            <a:xfrm>
              <a:off x="651752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 bwMode="auto">
            <a:xfrm>
              <a:off x="684214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 bwMode="auto">
            <a:xfrm>
              <a:off x="716675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 bwMode="auto">
            <a:xfrm>
              <a:off x="749136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2" name="Curved Down Arrow 151"/>
          <p:cNvSpPr/>
          <p:nvPr/>
        </p:nvSpPr>
        <p:spPr>
          <a:xfrm>
            <a:off x="4569681" y="3492415"/>
            <a:ext cx="3371238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3" name="Curved Down Arrow 152"/>
          <p:cNvSpPr/>
          <p:nvPr/>
        </p:nvSpPr>
        <p:spPr>
          <a:xfrm>
            <a:off x="3596019" y="3523449"/>
            <a:ext cx="1119895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4" name="Text Placeholder 2"/>
          <p:cNvSpPr txBox="1">
            <a:spLocks/>
          </p:cNvSpPr>
          <p:nvPr/>
        </p:nvSpPr>
        <p:spPr bwMode="auto">
          <a:xfrm>
            <a:off x="536747" y="1257300"/>
            <a:ext cx="811761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are making hops, we are counting the lines.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5" name="Text Placeholder 2"/>
          <p:cNvSpPr txBox="1">
            <a:spLocks/>
          </p:cNvSpPr>
          <p:nvPr/>
        </p:nvSpPr>
        <p:spPr bwMode="auto">
          <a:xfrm>
            <a:off x="338926" y="1257299"/>
            <a:ext cx="84895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are making hops, we are counting the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spaces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between the lines.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3596020" y="3886200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3920632" y="3886352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4245069" y="3886199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4570031" y="3886351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4894468" y="3886198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5209049" y="3888052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5533486" y="3887899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5858448" y="3888051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6182885" y="3887898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5" name="Rectangle 174"/>
          <p:cNvSpPr/>
          <p:nvPr/>
        </p:nvSpPr>
        <p:spPr>
          <a:xfrm>
            <a:off x="6517528" y="3888206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6841965" y="3888053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7" name="Rectangle 176"/>
          <p:cNvSpPr/>
          <p:nvPr/>
        </p:nvSpPr>
        <p:spPr>
          <a:xfrm>
            <a:off x="7166927" y="3888205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" name="Rectangle 177"/>
          <p:cNvSpPr/>
          <p:nvPr/>
        </p:nvSpPr>
        <p:spPr>
          <a:xfrm>
            <a:off x="7491364" y="3888052"/>
            <a:ext cx="324612" cy="27931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3917654" y="3091163"/>
            <a:ext cx="381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6002353" y="3091163"/>
            <a:ext cx="515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4872852" y="3114376"/>
            <a:ext cx="1985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 spaces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5325543" y="3094204"/>
            <a:ext cx="811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$13</a:t>
            </a:r>
          </a:p>
        </p:txBody>
      </p:sp>
      <p:sp>
        <p:nvSpPr>
          <p:cNvPr id="2" name="Left Brace 1"/>
          <p:cNvSpPr/>
          <p:nvPr/>
        </p:nvSpPr>
        <p:spPr>
          <a:xfrm rot="5400000">
            <a:off x="5475385" y="1613048"/>
            <a:ext cx="461223" cy="4219955"/>
          </a:xfrm>
          <a:prstGeom prst="leftBrac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7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52" grpId="1" animBg="1"/>
      <p:bldP spid="153" grpId="0" animBg="1"/>
      <p:bldP spid="153" grpId="1" animBg="1"/>
      <p:bldP spid="164" grpId="0"/>
      <p:bldP spid="164" grpId="1"/>
      <p:bldP spid="165" grpId="0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/>
      <p:bldP spid="179" grpId="1"/>
      <p:bldP spid="180" grpId="0"/>
      <p:bldP spid="180" grpId="1"/>
      <p:bldP spid="181" grpId="0"/>
      <p:bldP spid="181" grpId="1"/>
      <p:bldP spid="182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556" y="2426150"/>
            <a:ext cx="1595804" cy="284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228600" y="846504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Hannah brought $1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to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buy ice cream at lunch. The ice cream only costs 65¢. How much change did she get back?</a:t>
            </a:r>
          </a:p>
        </p:txBody>
      </p:sp>
      <p:pic>
        <p:nvPicPr>
          <p:cNvPr id="49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03" t="9726" r="20095" b="-6029"/>
          <a:stretch/>
        </p:blipFill>
        <p:spPr bwMode="auto">
          <a:xfrm>
            <a:off x="-396069" y="4085443"/>
            <a:ext cx="1769350" cy="17771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Cloud Callout 51"/>
          <p:cNvSpPr/>
          <p:nvPr/>
        </p:nvSpPr>
        <p:spPr>
          <a:xfrm>
            <a:off x="488606" y="2482586"/>
            <a:ext cx="2354580" cy="1447968"/>
          </a:xfrm>
          <a:prstGeom prst="cloudCallout">
            <a:avLst>
              <a:gd name="adj1" fmla="val -33150"/>
              <a:gd name="adj2" fmla="val 8607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771" y="2791071"/>
            <a:ext cx="2000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are the clues?</a:t>
            </a:r>
          </a:p>
        </p:txBody>
      </p:sp>
      <p:sp>
        <p:nvSpPr>
          <p:cNvPr id="54" name="Cloud Callout 53"/>
          <p:cNvSpPr/>
          <p:nvPr/>
        </p:nvSpPr>
        <p:spPr>
          <a:xfrm>
            <a:off x="1846480" y="3797934"/>
            <a:ext cx="2590800" cy="1625600"/>
          </a:xfrm>
          <a:prstGeom prst="cloudCallout">
            <a:avLst>
              <a:gd name="adj1" fmla="val -78445"/>
              <a:gd name="adj2" fmla="val 7367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063650" y="4053305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439158" y="870961"/>
            <a:ext cx="205115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554400" y="1285101"/>
            <a:ext cx="18288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617561" y="1740743"/>
            <a:ext cx="5891514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543800" y="1275115"/>
            <a:ext cx="9144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60" y="2791071"/>
            <a:ext cx="1812879" cy="1734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556" y="2426150"/>
            <a:ext cx="2558966" cy="284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2" name="Straight Arrow Connector 61"/>
          <p:cNvCxnSpPr/>
          <p:nvPr/>
        </p:nvCxnSpPr>
        <p:spPr>
          <a:xfrm flipH="1">
            <a:off x="6057900" y="3285115"/>
            <a:ext cx="570049" cy="601085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6583100" y="3023505"/>
            <a:ext cx="333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35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2" grpId="0" animBg="1"/>
      <p:bldP spid="52" grpId="1" animBg="1"/>
      <p:bldP spid="53" grpId="0"/>
      <p:bldP spid="53" grpId="1"/>
      <p:bldP spid="54" grpId="0" animBg="1"/>
      <p:bldP spid="55" grpId="0"/>
      <p:bldP spid="56" grpId="0" animBg="1"/>
      <p:bldP spid="56" grpId="1" animBg="1"/>
      <p:bldP spid="57" grpId="0" animBg="1"/>
      <p:bldP spid="57" grpId="1" animBg="1"/>
      <p:bldP spid="58" grpId="0" animBg="1"/>
      <p:bldP spid="59" grpId="0" animBg="1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228600" y="846504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Hannah brought $1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to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buy ice cream at lunch. The ice cream only costs 65¢. How much change did she get back?</a:t>
            </a:r>
          </a:p>
        </p:txBody>
      </p:sp>
      <p:cxnSp>
        <p:nvCxnSpPr>
          <p:cNvPr id="58" name="Straight Arrow Connector 57"/>
          <p:cNvCxnSpPr/>
          <p:nvPr/>
        </p:nvCxnSpPr>
        <p:spPr bwMode="auto">
          <a:xfrm flipV="1">
            <a:off x="663935" y="4114799"/>
            <a:ext cx="7746765" cy="1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3640494" y="2400300"/>
            <a:ext cx="1863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$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= 100¢</a:t>
            </a:r>
            <a:endParaRPr lang="en-US" dirty="0">
              <a:solidFill>
                <a:schemeClr val="accent5"/>
              </a:solidFill>
            </a:endParaRPr>
          </a:p>
        </p:txBody>
      </p:sp>
      <p:cxnSp>
        <p:nvCxnSpPr>
          <p:cNvPr id="59" name="Straight Connector 58"/>
          <p:cNvCxnSpPr/>
          <p:nvPr/>
        </p:nvCxnSpPr>
        <p:spPr bwMode="auto">
          <a:xfrm>
            <a:off x="1438400" y="3988563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1107431" y="4241036"/>
            <a:ext cx="756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65¢</a:t>
            </a:r>
            <a:endParaRPr lang="en-US" sz="2800" dirty="0"/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7496300" y="3988563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1373708" y="4050280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7429500" y="4046819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75" name="Cloud Callout 74"/>
          <p:cNvSpPr/>
          <p:nvPr/>
        </p:nvSpPr>
        <p:spPr>
          <a:xfrm>
            <a:off x="5896099" y="2129145"/>
            <a:ext cx="2651759" cy="1485900"/>
          </a:xfrm>
          <a:prstGeom prst="cloudCallout">
            <a:avLst>
              <a:gd name="adj1" fmla="val -54436"/>
              <a:gd name="adj2" fmla="val 5267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204706" y="2548931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Where should I put 100?</a:t>
            </a:r>
          </a:p>
        </p:txBody>
      </p:sp>
      <p:cxnSp>
        <p:nvCxnSpPr>
          <p:cNvPr id="78" name="Straight Arrow Connector 77"/>
          <p:cNvCxnSpPr/>
          <p:nvPr/>
        </p:nvCxnSpPr>
        <p:spPr>
          <a:xfrm>
            <a:off x="1438400" y="3956664"/>
            <a:ext cx="2706095" cy="0"/>
          </a:xfrm>
          <a:prstGeom prst="straightConnector1">
            <a:avLst/>
          </a:prstGeom>
          <a:ln w="508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7046497" y="4241036"/>
            <a:ext cx="899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100¢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3646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9611E-6 L 0.34479 2.99611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73" grpId="0" animBg="1"/>
      <p:bldP spid="74" grpId="0" animBg="1"/>
      <p:bldP spid="75" grpId="0" animBg="1"/>
      <p:bldP spid="75" grpId="1" animBg="1"/>
      <p:bldP spid="76" grpId="0"/>
      <p:bldP spid="76" grpId="1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Arrow Connector 57"/>
          <p:cNvCxnSpPr/>
          <p:nvPr/>
        </p:nvCxnSpPr>
        <p:spPr bwMode="auto">
          <a:xfrm flipV="1">
            <a:off x="663935" y="4114799"/>
            <a:ext cx="7746765" cy="1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 bwMode="auto">
          <a:xfrm>
            <a:off x="1438400" y="3988563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1107431" y="4241036"/>
            <a:ext cx="756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65¢</a:t>
            </a:r>
            <a:endParaRPr lang="en-US" sz="2800" dirty="0"/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7496300" y="3988563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7046497" y="4241036"/>
            <a:ext cx="899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100¢</a:t>
            </a:r>
            <a:endParaRPr lang="en-US" sz="2800" dirty="0"/>
          </a:p>
        </p:txBody>
      </p:sp>
      <p:sp>
        <p:nvSpPr>
          <p:cNvPr id="62" name="Rectangle 61"/>
          <p:cNvSpPr/>
          <p:nvPr/>
        </p:nvSpPr>
        <p:spPr>
          <a:xfrm>
            <a:off x="2057400" y="4181661"/>
            <a:ext cx="744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70¢</a:t>
            </a:r>
            <a:endParaRPr lang="en-US" sz="2800" dirty="0"/>
          </a:p>
        </p:txBody>
      </p:sp>
      <p:sp>
        <p:nvSpPr>
          <p:cNvPr id="63" name="Rectangle 62"/>
          <p:cNvSpPr/>
          <p:nvPr/>
        </p:nvSpPr>
        <p:spPr>
          <a:xfrm>
            <a:off x="5405735" y="4181661"/>
            <a:ext cx="752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90¢</a:t>
            </a:r>
            <a:endParaRPr lang="en-US" sz="2800" dirty="0"/>
          </a:p>
        </p:txBody>
      </p:sp>
      <p:sp>
        <p:nvSpPr>
          <p:cNvPr id="64" name="Rectangle 63"/>
          <p:cNvSpPr/>
          <p:nvPr/>
        </p:nvSpPr>
        <p:spPr>
          <a:xfrm>
            <a:off x="3696904" y="4181661"/>
            <a:ext cx="760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80¢</a:t>
            </a:r>
            <a:endParaRPr lang="en-US" sz="2800" dirty="0"/>
          </a:p>
        </p:txBody>
      </p:sp>
      <p:sp>
        <p:nvSpPr>
          <p:cNvPr id="66" name="Curved Down Arrow 65"/>
          <p:cNvSpPr/>
          <p:nvPr/>
        </p:nvSpPr>
        <p:spPr>
          <a:xfrm>
            <a:off x="1438401" y="3657599"/>
            <a:ext cx="1057856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Curved Down Arrow 68"/>
          <p:cNvSpPr/>
          <p:nvPr/>
        </p:nvSpPr>
        <p:spPr>
          <a:xfrm>
            <a:off x="2332735" y="3615045"/>
            <a:ext cx="1848865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Curved Down Arrow 69"/>
          <p:cNvSpPr/>
          <p:nvPr/>
        </p:nvSpPr>
        <p:spPr>
          <a:xfrm>
            <a:off x="4032451" y="3615045"/>
            <a:ext cx="1863649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1373708" y="4050280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7429500" y="4046819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71" name="Curved Down Arrow 70"/>
          <p:cNvSpPr/>
          <p:nvPr/>
        </p:nvSpPr>
        <p:spPr>
          <a:xfrm>
            <a:off x="5781800" y="3615045"/>
            <a:ext cx="1848252" cy="499755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438400" y="3988563"/>
            <a:ext cx="6058168" cy="228724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Cloud Callout 22"/>
          <p:cNvSpPr/>
          <p:nvPr/>
        </p:nvSpPr>
        <p:spPr>
          <a:xfrm>
            <a:off x="5715000" y="1485900"/>
            <a:ext cx="3226353" cy="1706393"/>
          </a:xfrm>
          <a:prstGeom prst="cloudCallout">
            <a:avLst>
              <a:gd name="adj1" fmla="val -54436"/>
              <a:gd name="adj2" fmla="val 5267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58498" y="1829931"/>
            <a:ext cx="2424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Where is the change that she should get back?</a:t>
            </a:r>
          </a:p>
        </p:txBody>
      </p:sp>
      <p:sp>
        <p:nvSpPr>
          <p:cNvPr id="25" name="Cloud Callout 24"/>
          <p:cNvSpPr/>
          <p:nvPr/>
        </p:nvSpPr>
        <p:spPr>
          <a:xfrm>
            <a:off x="5701150" y="1495800"/>
            <a:ext cx="3226353" cy="1706393"/>
          </a:xfrm>
          <a:prstGeom prst="cloudCallout">
            <a:avLst>
              <a:gd name="adj1" fmla="val -54436"/>
              <a:gd name="adj2" fmla="val 5267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23421" y="1803391"/>
            <a:ext cx="2667009" cy="1091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number should I hop to first?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615371" y="1714500"/>
            <a:ext cx="4229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Hop to the next friendly number!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89636" y="3313698"/>
            <a:ext cx="381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</a:p>
        </p:txBody>
      </p:sp>
      <p:sp>
        <p:nvSpPr>
          <p:cNvPr id="29" name="Cloud Callout 28"/>
          <p:cNvSpPr/>
          <p:nvPr/>
        </p:nvSpPr>
        <p:spPr>
          <a:xfrm>
            <a:off x="5711050" y="1493825"/>
            <a:ext cx="3226353" cy="1706393"/>
          </a:xfrm>
          <a:prstGeom prst="cloudCallout">
            <a:avLst>
              <a:gd name="adj1" fmla="val -54436"/>
              <a:gd name="adj2" fmla="val 5267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33321" y="1801416"/>
            <a:ext cx="26670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is the next friendly number?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971417" y="3288442"/>
            <a:ext cx="57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577013" y="3288442"/>
            <a:ext cx="57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20176" y="3288442"/>
            <a:ext cx="57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347196" y="3288441"/>
            <a:ext cx="400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876759" y="3313698"/>
            <a:ext cx="400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81582" y="3318644"/>
            <a:ext cx="400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918944" y="3293647"/>
            <a:ext cx="400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21827" y="3285949"/>
            <a:ext cx="679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35</a:t>
            </a:r>
          </a:p>
        </p:txBody>
      </p:sp>
      <p:sp>
        <p:nvSpPr>
          <p:cNvPr id="41" name="Oval 40"/>
          <p:cNvSpPr/>
          <p:nvPr/>
        </p:nvSpPr>
        <p:spPr>
          <a:xfrm>
            <a:off x="1609438" y="3158596"/>
            <a:ext cx="541520" cy="571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2964945" y="3178607"/>
            <a:ext cx="541520" cy="571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4573711" y="3208809"/>
            <a:ext cx="541520" cy="571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6377424" y="3176114"/>
            <a:ext cx="541520" cy="571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81217" y="3178607"/>
            <a:ext cx="2848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35 spaces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167976" y="3160553"/>
            <a:ext cx="98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35¢</a:t>
            </a:r>
          </a:p>
        </p:txBody>
      </p:sp>
      <p:sp>
        <p:nvSpPr>
          <p:cNvPr id="47" name="Left Brace 46"/>
          <p:cNvSpPr/>
          <p:nvPr/>
        </p:nvSpPr>
        <p:spPr>
          <a:xfrm rot="5400000">
            <a:off x="4237926" y="752547"/>
            <a:ext cx="461223" cy="6055523"/>
          </a:xfrm>
          <a:prstGeom prst="leftBrac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1391914" y="1829931"/>
            <a:ext cx="6554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Hannah got </a:t>
            </a:r>
            <a:r>
              <a:rPr lang="en-US" sz="2800" u="sng" dirty="0" smtClean="0">
                <a:solidFill>
                  <a:srgbClr val="0078AE"/>
                </a:solidFill>
                <a:latin typeface="Orly's Font 2" pitchFamily="66" charset="0"/>
              </a:rPr>
              <a:t>35¢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 back in change.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4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81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6" grpId="0" animBg="1"/>
      <p:bldP spid="66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22" grpId="0" animBg="1"/>
      <p:bldP spid="23" grpId="0" animBg="1"/>
      <p:bldP spid="23" grpId="1" animBg="1"/>
      <p:bldP spid="24" grpId="0"/>
      <p:bldP spid="24" grpId="1"/>
      <p:bldP spid="25" grpId="0" animBg="1"/>
      <p:bldP spid="25" grpId="1" animBg="1"/>
      <p:bldP spid="26" grpId="0"/>
      <p:bldP spid="26" grpId="1"/>
      <p:bldP spid="27" grpId="0" build="p"/>
      <p:bldP spid="27" grpId="1" build="allAtOnce"/>
      <p:bldP spid="28" grpId="0"/>
      <p:bldP spid="28" grpId="1"/>
      <p:bldP spid="29" grpId="0" animBg="1"/>
      <p:bldP spid="29" grpId="1" animBg="1"/>
      <p:bldP spid="30" grpId="0"/>
      <p:bldP spid="30" grpId="1"/>
      <p:bldP spid="31" grpId="0"/>
      <p:bldP spid="31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/>
      <p:bldP spid="45" grpId="1"/>
      <p:bldP spid="46" grpId="0"/>
      <p:bldP spid="47" grpId="0" animBg="1"/>
      <p:bldP spid="4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make change in money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adding up on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257300"/>
            <a:ext cx="78867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lesson, you will learn how to make change in money word problems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adding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up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on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200400" y="1371600"/>
            <a:ext cx="2857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Number Line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303125" y="1292025"/>
            <a:ext cx="2628900" cy="5461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0078AE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 bwMode="auto">
          <a:xfrm>
            <a:off x="249610" y="3373296"/>
            <a:ext cx="8686800" cy="1699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 bwMode="auto">
          <a:xfrm>
            <a:off x="522820" y="3248758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>
            <a:off x="84743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 bwMode="auto">
          <a:xfrm>
            <a:off x="117204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 bwMode="auto">
          <a:xfrm>
            <a:off x="149665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 bwMode="auto">
          <a:xfrm>
            <a:off x="376894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 bwMode="auto">
          <a:xfrm>
            <a:off x="182126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 bwMode="auto">
          <a:xfrm>
            <a:off x="214588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 bwMode="auto">
          <a:xfrm>
            <a:off x="247049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 bwMode="auto">
          <a:xfrm>
            <a:off x="279510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 bwMode="auto">
          <a:xfrm>
            <a:off x="311971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 bwMode="auto">
          <a:xfrm>
            <a:off x="344432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 bwMode="auto">
          <a:xfrm>
            <a:off x="701506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 bwMode="auto">
          <a:xfrm>
            <a:off x="733967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 bwMode="auto">
          <a:xfrm>
            <a:off x="766428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 bwMode="auto">
          <a:xfrm>
            <a:off x="798889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 bwMode="auto">
          <a:xfrm>
            <a:off x="831350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 bwMode="auto">
          <a:xfrm>
            <a:off x="863812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 bwMode="auto">
          <a:xfrm>
            <a:off x="409355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 bwMode="auto">
          <a:xfrm>
            <a:off x="441816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 bwMode="auto">
          <a:xfrm>
            <a:off x="474277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 bwMode="auto">
          <a:xfrm>
            <a:off x="506738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 bwMode="auto">
          <a:xfrm>
            <a:off x="539200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 bwMode="auto">
          <a:xfrm>
            <a:off x="571661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 bwMode="auto">
          <a:xfrm>
            <a:off x="604122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 bwMode="auto">
          <a:xfrm>
            <a:off x="636583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 bwMode="auto">
          <a:xfrm>
            <a:off x="669044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80850" y="3526375"/>
            <a:ext cx="8555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0  1   2   3   4  5   6   7   8  9  10  11  12  13  14 15  16  17  18 19 20 21 22 23 24 25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>
            <a:off x="5932025" y="2971800"/>
            <a:ext cx="2706095" cy="0"/>
          </a:xfrm>
          <a:prstGeom prst="straightConnector1">
            <a:avLst/>
          </a:prstGeom>
          <a:ln w="508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571502" y="4000500"/>
            <a:ext cx="2731623" cy="0"/>
          </a:xfrm>
          <a:prstGeom prst="straightConnector1">
            <a:avLst/>
          </a:prstGeom>
          <a:ln w="508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5932025" y="2519126"/>
            <a:ext cx="2857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More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101" name="Text Placeholder 2"/>
          <p:cNvSpPr txBox="1">
            <a:spLocks/>
          </p:cNvSpPr>
          <p:nvPr/>
        </p:nvSpPr>
        <p:spPr bwMode="auto">
          <a:xfrm>
            <a:off x="65813" y="4071750"/>
            <a:ext cx="2857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Less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65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8" grpId="0" animBg="1"/>
      <p:bldP spid="2" grpId="0"/>
      <p:bldP spid="100" grpId="0" build="p"/>
      <p:bldP spid="10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1696" y="1816864"/>
            <a:ext cx="8686800" cy="617869"/>
            <a:chOff x="301696" y="1816864"/>
            <a:chExt cx="8686800" cy="617869"/>
          </a:xfrm>
        </p:grpSpPr>
        <p:cxnSp>
          <p:nvCxnSpPr>
            <p:cNvPr id="51" name="Straight Arrow Connector 50"/>
            <p:cNvCxnSpPr/>
            <p:nvPr/>
          </p:nvCxnSpPr>
          <p:spPr bwMode="auto">
            <a:xfrm>
              <a:off x="301696" y="1943100"/>
              <a:ext cx="8686800" cy="1699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 bwMode="auto">
            <a:xfrm>
              <a:off x="574906" y="181856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 bwMode="auto">
            <a:xfrm>
              <a:off x="899518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 bwMode="auto">
            <a:xfrm>
              <a:off x="1224130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 bwMode="auto">
            <a:xfrm>
              <a:off x="1548742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 bwMode="auto">
            <a:xfrm>
              <a:off x="3821026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 bwMode="auto">
            <a:xfrm>
              <a:off x="1873354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 bwMode="auto">
            <a:xfrm>
              <a:off x="2197966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 bwMode="auto">
            <a:xfrm>
              <a:off x="2522578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 bwMode="auto">
            <a:xfrm>
              <a:off x="2847190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 bwMode="auto">
            <a:xfrm>
              <a:off x="3171802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>
              <a:off x="3496414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 bwMode="auto">
            <a:xfrm>
              <a:off x="7067146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7391758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 bwMode="auto">
            <a:xfrm>
              <a:off x="7716370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>
              <a:off x="8040982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 bwMode="auto">
            <a:xfrm>
              <a:off x="8365594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 bwMode="auto">
            <a:xfrm>
              <a:off x="8690206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 bwMode="auto">
            <a:xfrm>
              <a:off x="4145638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 bwMode="auto">
            <a:xfrm>
              <a:off x="4470250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 bwMode="auto">
            <a:xfrm>
              <a:off x="4794862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 bwMode="auto">
            <a:xfrm>
              <a:off x="5119474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 bwMode="auto">
            <a:xfrm>
              <a:off x="5444086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 bwMode="auto">
            <a:xfrm>
              <a:off x="5768698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 bwMode="auto">
            <a:xfrm>
              <a:off x="6093310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 bwMode="auto">
            <a:xfrm>
              <a:off x="6417922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 bwMode="auto">
            <a:xfrm>
              <a:off x="6742534" y="181686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TextBox 1"/>
            <p:cNvSpPr txBox="1"/>
            <p:nvPr/>
          </p:nvSpPr>
          <p:spPr>
            <a:xfrm>
              <a:off x="432936" y="2096179"/>
              <a:ext cx="8555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prstClr val="black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0  1   2   3   4  5   6   7   8  9  10  11  12  13  14 15  16  17  18 19 20 21 22 23 24 25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78325" y="3418859"/>
            <a:ext cx="8686800" cy="747591"/>
            <a:chOff x="278325" y="3418859"/>
            <a:chExt cx="8686800" cy="747591"/>
          </a:xfrm>
        </p:grpSpPr>
        <p:cxnSp>
          <p:nvCxnSpPr>
            <p:cNvPr id="36" name="Straight Arrow Connector 35"/>
            <p:cNvCxnSpPr/>
            <p:nvPr/>
          </p:nvCxnSpPr>
          <p:spPr bwMode="auto">
            <a:xfrm>
              <a:off x="278325" y="3545096"/>
              <a:ext cx="8686800" cy="1699"/>
            </a:xfrm>
            <a:prstGeom prst="straightConnector1">
              <a:avLst/>
            </a:prstGeom>
            <a:ln w="38100">
              <a:solidFill>
                <a:schemeClr val="accent5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 bwMode="auto">
            <a:xfrm>
              <a:off x="2171466" y="3418860"/>
              <a:ext cx="0" cy="252473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7429500" y="3418859"/>
              <a:ext cx="0" cy="252473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1849983" y="3698175"/>
              <a:ext cx="7789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39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169725" y="3695083"/>
              <a:ext cx="7789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61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595313" y="3698175"/>
              <a:ext cx="7789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41</a:t>
              </a:r>
            </a:p>
          </p:txBody>
        </p:sp>
        <p:cxnSp>
          <p:nvCxnSpPr>
            <p:cNvPr id="46" name="Straight Connector 45"/>
            <p:cNvCxnSpPr/>
            <p:nvPr/>
          </p:nvCxnSpPr>
          <p:spPr bwMode="auto">
            <a:xfrm>
              <a:off x="2819130" y="3445702"/>
              <a:ext cx="0" cy="252473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4737844" y="3704785"/>
              <a:ext cx="7789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51</a:t>
              </a:r>
            </a:p>
          </p:txBody>
        </p:sp>
        <p:cxnSp>
          <p:nvCxnSpPr>
            <p:cNvPr id="67" name="Straight Connector 66"/>
            <p:cNvCxnSpPr/>
            <p:nvPr/>
          </p:nvCxnSpPr>
          <p:spPr bwMode="auto">
            <a:xfrm>
              <a:off x="4990975" y="3449525"/>
              <a:ext cx="0" cy="252473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783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537924" y="1262282"/>
            <a:ext cx="4229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Friendly Numbers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731260" y="1143000"/>
            <a:ext cx="3780009" cy="64250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0078A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969" y="1833782"/>
            <a:ext cx="3677491" cy="3138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309" y="2176682"/>
            <a:ext cx="344196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563614" y="1325779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Friendly numbers are easy to work with.  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36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48" grpId="0" animBg="1"/>
      <p:bldP spid="48" grpId="1" animBg="1"/>
      <p:bldP spid="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321855"/>
            <a:ext cx="3911180" cy="3478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386136" y="1335513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74560" y="1719012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85104" y="2099785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85103" y="2430758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68726" y="2739440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65689" y="3089179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71523" y="3460660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365688" y="3801940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365689" y="4128537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73527" y="4491428"/>
            <a:ext cx="313569" cy="29759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5740461" y="1719012"/>
            <a:ext cx="25103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+3 = 13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5740461" y="2365018"/>
            <a:ext cx="25103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40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+ 8 = 48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740461" y="2976367"/>
            <a:ext cx="25103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rgbClr val="0078AE"/>
                </a:solidFill>
                <a:latin typeface="Orly's Font 2" pitchFamily="66" charset="0"/>
              </a:rPr>
              <a:t>90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 + 2 = 92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44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46504"/>
            <a:ext cx="86868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Matt takes a $20 bill to the store.  He decided to buy a board game for $7.  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After he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gives the cashier his money, how much change should he get back? </a:t>
            </a: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03" t="9726" r="20095" b="-6029"/>
          <a:stretch/>
        </p:blipFill>
        <p:spPr bwMode="auto">
          <a:xfrm>
            <a:off x="-396069" y="4085443"/>
            <a:ext cx="1769350" cy="17771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loud Callout 10"/>
          <p:cNvSpPr/>
          <p:nvPr/>
        </p:nvSpPr>
        <p:spPr>
          <a:xfrm>
            <a:off x="488606" y="2482586"/>
            <a:ext cx="2354580" cy="1447968"/>
          </a:xfrm>
          <a:prstGeom prst="cloudCallout">
            <a:avLst>
              <a:gd name="adj1" fmla="val -33150"/>
              <a:gd name="adj2" fmla="val 8607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5771" y="2791071"/>
            <a:ext cx="2000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are the clues?</a:t>
            </a:r>
          </a:p>
        </p:txBody>
      </p:sp>
      <p:sp>
        <p:nvSpPr>
          <p:cNvPr id="13" name="Cloud Callout 12"/>
          <p:cNvSpPr/>
          <p:nvPr/>
        </p:nvSpPr>
        <p:spPr>
          <a:xfrm>
            <a:off x="1846480" y="3797934"/>
            <a:ext cx="2590800" cy="1625600"/>
          </a:xfrm>
          <a:prstGeom prst="cloudCallout">
            <a:avLst>
              <a:gd name="adj1" fmla="val -78445"/>
              <a:gd name="adj2" fmla="val 7367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63650" y="4053305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143001" y="846504"/>
            <a:ext cx="29718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14400" y="1285101"/>
            <a:ext cx="4801579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628900" y="2170421"/>
            <a:ext cx="3886199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029200" y="1735330"/>
            <a:ext cx="3544279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2743199"/>
            <a:ext cx="1409700" cy="236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202" y="2747749"/>
            <a:ext cx="2933700" cy="236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052" y="4222133"/>
            <a:ext cx="2691748" cy="890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 flipH="1">
            <a:off x="5920450" y="3563267"/>
            <a:ext cx="685798" cy="305751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561399" y="3337188"/>
            <a:ext cx="333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animBg="1"/>
      <p:bldP spid="11" grpId="1" animBg="1"/>
      <p:bldP spid="12" grpId="0"/>
      <p:bldP spid="12" grpId="1"/>
      <p:bldP spid="13" grpId="0" animBg="1"/>
      <p:bldP spid="14" grpId="0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 bwMode="auto">
          <a:xfrm>
            <a:off x="898484" y="4012436"/>
            <a:ext cx="7394146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181766" y="4165515"/>
            <a:ext cx="6958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0  1   2   3   4  5   6   7   8  9  10  11  12  13  14 15  16  17  18 19 20 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228600" y="846504"/>
            <a:ext cx="86868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Matt takes a $20 bill to the store.  He decided to buy a board game for $7.  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After he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gives the cashier his money, how much change should he get back? </a:t>
            </a:r>
          </a:p>
        </p:txBody>
      </p:sp>
      <p:sp>
        <p:nvSpPr>
          <p:cNvPr id="39" name="Oval 38"/>
          <p:cNvSpPr/>
          <p:nvPr/>
        </p:nvSpPr>
        <p:spPr>
          <a:xfrm>
            <a:off x="3528951" y="3949615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7748907" y="3949615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323736" y="3887897"/>
            <a:ext cx="2272283" cy="27761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323736" y="3886200"/>
            <a:ext cx="6492240" cy="254171"/>
            <a:chOff x="1323736" y="3622336"/>
            <a:chExt cx="6492240" cy="254171"/>
          </a:xfrm>
        </p:grpSpPr>
        <p:cxnSp>
          <p:nvCxnSpPr>
            <p:cNvPr id="6" name="Straight Connector 5"/>
            <p:cNvCxnSpPr/>
            <p:nvPr/>
          </p:nvCxnSpPr>
          <p:spPr bwMode="auto">
            <a:xfrm>
              <a:off x="1323736" y="362403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64834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97296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9757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456985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262218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294679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27140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59602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392063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24524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781597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489446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521908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554369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586830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619291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651752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684214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716675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749136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1323388" y="3752049"/>
            <a:ext cx="6492587" cy="413468"/>
          </a:xfrm>
          <a:prstGeom prst="rect">
            <a:avLst/>
          </a:prstGeom>
          <a:solidFill>
            <a:srgbClr val="FFFF00">
              <a:alpha val="4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loud Callout 42"/>
          <p:cNvSpPr/>
          <p:nvPr/>
        </p:nvSpPr>
        <p:spPr>
          <a:xfrm>
            <a:off x="5108280" y="858079"/>
            <a:ext cx="3467720" cy="1724784"/>
          </a:xfrm>
          <a:prstGeom prst="cloudCallout">
            <a:avLst>
              <a:gd name="adj1" fmla="val -53700"/>
              <a:gd name="adj2" fmla="val 53963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62559" y="1188738"/>
            <a:ext cx="26780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Where is the money that he should get back?</a:t>
            </a:r>
          </a:p>
        </p:txBody>
      </p:sp>
      <p:sp>
        <p:nvSpPr>
          <p:cNvPr id="45" name="Oval 44"/>
          <p:cNvSpPr/>
          <p:nvPr/>
        </p:nvSpPr>
        <p:spPr>
          <a:xfrm>
            <a:off x="3567080" y="3440936"/>
            <a:ext cx="4248896" cy="114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4245069" y="3590828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3910725" y="3605098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3596020" y="3607746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50" name="Cloud Callout 49"/>
          <p:cNvSpPr/>
          <p:nvPr/>
        </p:nvSpPr>
        <p:spPr>
          <a:xfrm>
            <a:off x="5110205" y="860004"/>
            <a:ext cx="3467720" cy="1724784"/>
          </a:xfrm>
          <a:prstGeom prst="cloudCallout">
            <a:avLst>
              <a:gd name="adj1" fmla="val -54034"/>
              <a:gd name="adj2" fmla="val 55305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92293" y="1188736"/>
            <a:ext cx="2418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Is there a faster way to count the numbers?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8" grpId="1" build="allAtOnce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 animBg="1"/>
      <p:bldP spid="45" grpId="1" animBg="1"/>
      <p:bldP spid="46" grpId="0" animBg="1"/>
      <p:bldP spid="47" grpId="0" animBg="1"/>
      <p:bldP spid="48" grpId="0" animBg="1"/>
      <p:bldP spid="50" grpId="0" animBg="1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/>
          <p:nvPr/>
        </p:nvCxnSpPr>
        <p:spPr bwMode="auto">
          <a:xfrm>
            <a:off x="898484" y="4012436"/>
            <a:ext cx="7394146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181766" y="4165515"/>
            <a:ext cx="6958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0  1   2   3   4  5   6   7   8  9  10  11  12  13  14 15  16  17  18 19 20 </a:t>
            </a:r>
          </a:p>
        </p:txBody>
      </p:sp>
      <p:sp>
        <p:nvSpPr>
          <p:cNvPr id="6" name="Oval 5"/>
          <p:cNvSpPr/>
          <p:nvPr/>
        </p:nvSpPr>
        <p:spPr>
          <a:xfrm>
            <a:off x="3528951" y="3949615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7748907" y="3949615"/>
            <a:ext cx="134137" cy="129038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23736" y="3887897"/>
            <a:ext cx="2272283" cy="27761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323736" y="3886200"/>
            <a:ext cx="6492240" cy="254171"/>
            <a:chOff x="1323736" y="3622336"/>
            <a:chExt cx="6492240" cy="254171"/>
          </a:xfrm>
        </p:grpSpPr>
        <p:cxnSp>
          <p:nvCxnSpPr>
            <p:cNvPr id="10" name="Straight Connector 9"/>
            <p:cNvCxnSpPr/>
            <p:nvPr/>
          </p:nvCxnSpPr>
          <p:spPr bwMode="auto">
            <a:xfrm>
              <a:off x="1323736" y="362403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164834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197296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229757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456985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262218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294679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327140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359602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392063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424524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781597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489446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521908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554369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586830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6192916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6517528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6842140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7166752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7491364" y="362233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/>
          <p:cNvSpPr/>
          <p:nvPr/>
        </p:nvSpPr>
        <p:spPr>
          <a:xfrm>
            <a:off x="1323388" y="3752049"/>
            <a:ext cx="6492587" cy="413468"/>
          </a:xfrm>
          <a:prstGeom prst="rect">
            <a:avLst/>
          </a:prstGeom>
          <a:solidFill>
            <a:srgbClr val="FFFF00">
              <a:alpha val="4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Cloud Callout 38"/>
          <p:cNvSpPr/>
          <p:nvPr/>
        </p:nvSpPr>
        <p:spPr>
          <a:xfrm>
            <a:off x="5110205" y="860004"/>
            <a:ext cx="3467720" cy="1724784"/>
          </a:xfrm>
          <a:prstGeom prst="cloudCallout">
            <a:avLst>
              <a:gd name="adj1" fmla="val -54034"/>
              <a:gd name="adj2" fmla="val 55305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92293" y="1188736"/>
            <a:ext cx="2418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Is there a faster way to count the numbers?</a:t>
            </a:r>
          </a:p>
        </p:txBody>
      </p:sp>
      <p:sp>
        <p:nvSpPr>
          <p:cNvPr id="42" name="Curved Down Arrow 41"/>
          <p:cNvSpPr/>
          <p:nvPr/>
        </p:nvSpPr>
        <p:spPr>
          <a:xfrm>
            <a:off x="4569681" y="3492415"/>
            <a:ext cx="3371238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Curved Down Arrow 40"/>
          <p:cNvSpPr/>
          <p:nvPr/>
        </p:nvSpPr>
        <p:spPr>
          <a:xfrm>
            <a:off x="3596019" y="3523449"/>
            <a:ext cx="1119895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404700" y="1457415"/>
            <a:ext cx="4229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Add up to the next friendly number!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17654" y="3091163"/>
            <a:ext cx="381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002353" y="3091163"/>
            <a:ext cx="515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47" name="Freeform 46"/>
          <p:cNvSpPr/>
          <p:nvPr/>
        </p:nvSpPr>
        <p:spPr>
          <a:xfrm>
            <a:off x="4245069" y="3607745"/>
            <a:ext cx="324612" cy="3729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3910725" y="3605098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3596020" y="3607746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3836149" y="2978762"/>
            <a:ext cx="541520" cy="571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5989180" y="2978762"/>
            <a:ext cx="541520" cy="571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928090" y="3124700"/>
            <a:ext cx="356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  <a:endParaRPr lang="en-US" sz="1100" dirty="0"/>
          </a:p>
        </p:txBody>
      </p:sp>
      <p:sp>
        <p:nvSpPr>
          <p:cNvPr id="54" name="Rectangle 53"/>
          <p:cNvSpPr/>
          <p:nvPr/>
        </p:nvSpPr>
        <p:spPr>
          <a:xfrm>
            <a:off x="6802393" y="3071072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  <a:endParaRPr lang="en-US" sz="1100" dirty="0"/>
          </a:p>
        </p:txBody>
      </p:sp>
      <p:sp>
        <p:nvSpPr>
          <p:cNvPr id="56" name="Rectangle 55"/>
          <p:cNvSpPr/>
          <p:nvPr/>
        </p:nvSpPr>
        <p:spPr>
          <a:xfrm>
            <a:off x="7224303" y="3020080"/>
            <a:ext cx="5341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</a:t>
            </a:r>
            <a:endParaRPr lang="en-US" sz="2000" dirty="0"/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557100" y="1451759"/>
            <a:ext cx="8358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Matt got </a:t>
            </a:r>
            <a:r>
              <a:rPr lang="en-US" sz="2800" u="sng" dirty="0" smtClean="0">
                <a:solidFill>
                  <a:srgbClr val="0078AE"/>
                </a:solidFill>
                <a:latin typeface="Orly's Font 2" pitchFamily="66" charset="0"/>
              </a:rPr>
              <a:t>$13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 back in change.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 animBg="1"/>
      <p:bldP spid="40" grpId="1"/>
      <p:bldP spid="42" grpId="0" animBg="1"/>
      <p:bldP spid="41" grpId="0" animBg="1"/>
      <p:bldP spid="43" grpId="0" build="p"/>
      <p:bldP spid="43" grpId="1" build="allAtOnce"/>
      <p:bldP spid="45" grpId="0"/>
      <p:bldP spid="46" grpId="0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1" grpId="0" animBg="1"/>
      <p:bldP spid="53" grpId="0"/>
      <p:bldP spid="54" grpId="0"/>
      <p:bldP spid="56" grpId="0"/>
      <p:bldP spid="57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5944</TotalTime>
  <Words>549</Words>
  <Application>Microsoft Office PowerPoint</Application>
  <PresentationFormat>On-screen Show (16:10)</PresentationFormat>
  <Paragraphs>85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Courier New</vt:lpstr>
      <vt:lpstr>Wingdings</vt:lpstr>
      <vt:lpstr>Orly's Font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294</cp:revision>
  <dcterms:created xsi:type="dcterms:W3CDTF">2011-06-12T17:04:43Z</dcterms:created>
  <dcterms:modified xsi:type="dcterms:W3CDTF">2015-06-07T13:16:31Z</dcterms:modified>
</cp:coreProperties>
</file>